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79"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9C51DEA-B069-4E6E-A409-0F5E59662E84}" type="datetimeFigureOut">
              <a:rPr lang="en-US" smtClean="0"/>
              <a:pPr/>
              <a:t>4/20/2018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61511E1-2F70-4C98-BEFC-0D129B01BC6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51DEA-B069-4E6E-A409-0F5E59662E84}"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11E1-2F70-4C98-BEFC-0D129B01BC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51DEA-B069-4E6E-A409-0F5E59662E84}"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11E1-2F70-4C98-BEFC-0D129B01BC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C51DEA-B069-4E6E-A409-0F5E59662E84}"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11E1-2F70-4C98-BEFC-0D129B01BC6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C51DEA-B069-4E6E-A409-0F5E59662E84}" type="datetimeFigureOut">
              <a:rPr lang="en-US" smtClean="0"/>
              <a:pPr/>
              <a:t>4/20/2018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61511E1-2F70-4C98-BEFC-0D129B01BC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C51DEA-B069-4E6E-A409-0F5E59662E84}"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511E1-2F70-4C98-BEFC-0D129B01BC6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C51DEA-B069-4E6E-A409-0F5E59662E84}" type="datetimeFigureOut">
              <a:rPr lang="en-US" smtClean="0"/>
              <a:pPr/>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511E1-2F70-4C98-BEFC-0D129B01BC6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51DEA-B069-4E6E-A409-0F5E59662E84}" type="datetimeFigureOut">
              <a:rPr lang="en-US" smtClean="0"/>
              <a:pPr/>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511E1-2F70-4C98-BEFC-0D129B01B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51DEA-B069-4E6E-A409-0F5E59662E84}" type="datetimeFigureOut">
              <a:rPr lang="en-US" smtClean="0"/>
              <a:pPr/>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511E1-2F70-4C98-BEFC-0D129B01B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C51DEA-B069-4E6E-A409-0F5E59662E84}"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511E1-2F70-4C98-BEFC-0D129B01BC6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C51DEA-B069-4E6E-A409-0F5E59662E84}" type="datetimeFigureOut">
              <a:rPr lang="en-US" smtClean="0"/>
              <a:pPr/>
              <a:t>4/20/2018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61511E1-2F70-4C98-BEFC-0D129B01BC6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9C51DEA-B069-4E6E-A409-0F5E59662E84}" type="datetimeFigureOut">
              <a:rPr lang="en-US" smtClean="0"/>
              <a:pPr/>
              <a:t>4/20/2018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61511E1-2F70-4C98-BEFC-0D129B01B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p:txBody>
          <a:bodyPr/>
          <a:lstStyle/>
          <a:p>
            <a:r>
              <a:rPr lang="en-US" dirty="0" smtClean="0"/>
              <a:t>ENTERPRENEURSHIP DEVELOPMENT AND MANAGEMENT</a:t>
            </a:r>
            <a:endParaRPr lang="en-US" dirty="0"/>
          </a:p>
        </p:txBody>
      </p:sp>
      <p:sp>
        <p:nvSpPr>
          <p:cNvPr id="11" name="Title 10"/>
          <p:cNvSpPr>
            <a:spLocks noGrp="1"/>
          </p:cNvSpPr>
          <p:nvPr>
            <p:ph type="ctrTitle"/>
          </p:nvPr>
        </p:nvSpPr>
        <p:spPr/>
        <p:txBody>
          <a:bodyPr/>
          <a:lstStyle/>
          <a:p>
            <a:r>
              <a:rPr lang="en-US" b="1" dirty="0" smtClean="0">
                <a:latin typeface="Batang" pitchFamily="18" charset="-127"/>
                <a:ea typeface="Batang" pitchFamily="18" charset="-127"/>
              </a:rPr>
              <a:t>ELECTRICAL ENGINEERING</a:t>
            </a:r>
            <a:endParaRPr lang="en-US" b="1" dirty="0">
              <a:latin typeface="Batang" pitchFamily="18" charset="-127"/>
              <a:ea typeface="Batang" pitchFamily="18" charset="-127"/>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Horizontal)">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arn(inHorizontal)">
                                      <p:cBhvr>
                                        <p:cTn id="12"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Batang" pitchFamily="18" charset="-127"/>
                <a:ea typeface="Batang" pitchFamily="18" charset="-127"/>
              </a:rPr>
              <a:t>CENTRAL SALES TAX ACT (1956)</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228600" y="2547938"/>
            <a:ext cx="8763000" cy="4614862"/>
          </a:xfrm>
        </p:spPr>
        <p:txBody>
          <a:bodyPr>
            <a:noAutofit/>
          </a:bodyPr>
          <a:lstStyle/>
          <a:p>
            <a:pPr>
              <a:buFont typeface="Arial" pitchFamily="34" charset="0"/>
              <a:buChar char="•"/>
            </a:pPr>
            <a:r>
              <a:rPr lang="en-US" dirty="0" smtClean="0">
                <a:solidFill>
                  <a:schemeClr val="tx1">
                    <a:lumMod val="85000"/>
                    <a:lumOff val="15000"/>
                  </a:schemeClr>
                </a:solidFill>
              </a:rPr>
              <a:t> It extends to whole India.</a:t>
            </a:r>
          </a:p>
          <a:p>
            <a:pPr>
              <a:buFont typeface="Arial" pitchFamily="34" charset="0"/>
              <a:buChar char="•"/>
            </a:pPr>
            <a:r>
              <a:rPr lang="en-US" dirty="0" smtClean="0">
                <a:solidFill>
                  <a:schemeClr val="tx1">
                    <a:lumMod val="85000"/>
                    <a:lumOff val="15000"/>
                  </a:schemeClr>
                </a:solidFill>
              </a:rPr>
              <a:t> It is divided into 6 chapters and 26 sections.</a:t>
            </a:r>
          </a:p>
          <a:p>
            <a:pPr>
              <a:buFont typeface="Arial" pitchFamily="34" charset="0"/>
              <a:buChar char="•"/>
            </a:pPr>
            <a:r>
              <a:rPr lang="en-US" dirty="0" smtClean="0">
                <a:solidFill>
                  <a:schemeClr val="tx1">
                    <a:lumMod val="85000"/>
                    <a:lumOff val="15000"/>
                  </a:schemeClr>
                </a:solidFill>
              </a:rPr>
              <a:t> It makes provisions for single point as well as multiple point tax.</a:t>
            </a:r>
          </a:p>
          <a:p>
            <a:pPr>
              <a:buFont typeface="Arial" pitchFamily="34" charset="0"/>
              <a:buChar char="•"/>
            </a:pPr>
            <a:r>
              <a:rPr lang="en-US" dirty="0" smtClean="0">
                <a:solidFill>
                  <a:schemeClr val="tx1">
                    <a:lumMod val="85000"/>
                    <a:lumOff val="15000"/>
                  </a:schemeClr>
                </a:solidFill>
              </a:rPr>
              <a:t> The goods under this act is classified as :</a:t>
            </a:r>
          </a:p>
          <a:p>
            <a:pPr lvl="1">
              <a:buFont typeface="Courier New" pitchFamily="49" charset="0"/>
              <a:buChar char="o"/>
            </a:pPr>
            <a:r>
              <a:rPr lang="en-US" sz="2400" dirty="0" smtClean="0">
                <a:solidFill>
                  <a:schemeClr val="tx1">
                    <a:lumMod val="85000"/>
                    <a:lumOff val="15000"/>
                  </a:schemeClr>
                </a:solidFill>
              </a:rPr>
              <a:t>Declared goods of special importance in inter-state trade.</a:t>
            </a:r>
          </a:p>
          <a:p>
            <a:pPr lvl="1">
              <a:buFont typeface="Courier New" pitchFamily="49" charset="0"/>
              <a:buChar char="o"/>
            </a:pPr>
            <a:r>
              <a:rPr lang="en-US" sz="2400" dirty="0" smtClean="0">
                <a:solidFill>
                  <a:schemeClr val="tx1">
                    <a:lumMod val="85000"/>
                    <a:lumOff val="15000"/>
                  </a:schemeClr>
                </a:solidFill>
              </a:rPr>
              <a:t>Other goods.</a:t>
            </a:r>
          </a:p>
          <a:p>
            <a:pPr>
              <a:buClr>
                <a:schemeClr val="accent1"/>
              </a:buClr>
              <a:buSzPct val="140000"/>
              <a:buFont typeface="Arial" pitchFamily="34" charset="0"/>
              <a:buChar char="•"/>
            </a:pPr>
            <a:r>
              <a:rPr lang="en-US" dirty="0" smtClean="0">
                <a:solidFill>
                  <a:schemeClr val="tx1">
                    <a:lumMod val="85000"/>
                    <a:lumOff val="15000"/>
                  </a:schemeClr>
                </a:solidFill>
              </a:rPr>
              <a:t>  There is no exemption limit for levy if tax in relation to turnover of      dealer.</a:t>
            </a:r>
          </a:p>
          <a:p>
            <a:pPr>
              <a:buClr>
                <a:schemeClr val="accent1"/>
              </a:buClr>
              <a:buSzPct val="140000"/>
              <a:buFont typeface="Arial" pitchFamily="34" charset="0"/>
              <a:buChar char="•"/>
            </a:pPr>
            <a:r>
              <a:rPr lang="en-US" dirty="0" smtClean="0">
                <a:solidFill>
                  <a:schemeClr val="tx1">
                    <a:lumMod val="85000"/>
                    <a:lumOff val="15000"/>
                  </a:schemeClr>
                </a:solidFill>
              </a:rPr>
              <a:t> Every dealer engaged in inter-state trade has to get himself registered and the certificate of registration has to be displayed at all places of his business.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1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1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1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1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1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1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1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1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1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1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22313" y="2743200"/>
            <a:ext cx="7772400" cy="3886200"/>
          </a:xfrm>
        </p:spPr>
        <p:txBody>
          <a:bodyPr>
            <a:noAutofit/>
          </a:bodyPr>
          <a:lstStyle/>
          <a:p>
            <a:pPr>
              <a:buFont typeface="Arial" pitchFamily="34" charset="0"/>
              <a:buChar char="•"/>
            </a:pPr>
            <a:r>
              <a:rPr lang="en-US" sz="2600" dirty="0" smtClean="0">
                <a:solidFill>
                  <a:schemeClr val="tx1">
                    <a:lumMod val="85000"/>
                    <a:lumOff val="15000"/>
                  </a:schemeClr>
                </a:solidFill>
              </a:rPr>
              <a:t> The act does not provide rules regarding submission of returns, payment of tax, appeals etc.</a:t>
            </a:r>
          </a:p>
          <a:p>
            <a:pPr>
              <a:buFont typeface="Arial" pitchFamily="34" charset="0"/>
              <a:buChar char="•"/>
            </a:pPr>
            <a:r>
              <a:rPr lang="en-US" sz="2600" dirty="0" smtClean="0">
                <a:solidFill>
                  <a:schemeClr val="tx1">
                    <a:lumMod val="85000"/>
                    <a:lumOff val="15000"/>
                  </a:schemeClr>
                </a:solidFill>
              </a:rPr>
              <a:t> The Central Government and the State Government are empowered to frame proper rules and regulations for implementation of various provisions of this act.</a:t>
            </a:r>
          </a:p>
          <a:p>
            <a:pPr>
              <a:buFont typeface="Arial" pitchFamily="34" charset="0"/>
              <a:buChar char="•"/>
            </a:pPr>
            <a:r>
              <a:rPr lang="en-US" sz="2600" dirty="0" smtClean="0">
                <a:solidFill>
                  <a:schemeClr val="tx1">
                    <a:lumMod val="85000"/>
                    <a:lumOff val="15000"/>
                  </a:schemeClr>
                </a:solidFill>
              </a:rPr>
              <a:t> The tax is levied under this Act by the Central Government, but is collected by the State Government from where the goods have been sold outside the state.</a:t>
            </a:r>
            <a:endParaRPr lang="en-US" sz="2600" dirty="0">
              <a:solidFill>
                <a:schemeClr val="tx1">
                  <a:lumMod val="85000"/>
                  <a:lumOff val="1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Batang" pitchFamily="18" charset="-127"/>
                <a:ea typeface="Batang" pitchFamily="18" charset="-127"/>
              </a:rPr>
              <a:t>OBJECTIVES OF CENTRAL SALES TAX ACT</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3" y="2547938"/>
            <a:ext cx="7772400" cy="3624262"/>
          </a:xfrm>
        </p:spPr>
        <p:txBody>
          <a:bodyPr>
            <a:noAutofit/>
          </a:bodyPr>
          <a:lstStyle/>
          <a:p>
            <a:pPr>
              <a:buFont typeface="Arial" pitchFamily="34" charset="0"/>
              <a:buChar char="•"/>
            </a:pPr>
            <a:r>
              <a:rPr lang="en-US" sz="2600" dirty="0" smtClean="0">
                <a:solidFill>
                  <a:schemeClr val="tx1">
                    <a:lumMod val="85000"/>
                    <a:lumOff val="15000"/>
                  </a:schemeClr>
                </a:solidFill>
              </a:rPr>
              <a:t> To provide the principles for determining tax when a sale or purchase of goods takes place :</a:t>
            </a:r>
          </a:p>
          <a:p>
            <a:pPr marL="777240" lvl="1" indent="-457200">
              <a:buFont typeface="Courier New" pitchFamily="49" charset="0"/>
              <a:buChar char="o"/>
            </a:pPr>
            <a:r>
              <a:rPr lang="en-US" sz="2600" dirty="0" smtClean="0">
                <a:solidFill>
                  <a:schemeClr val="tx1">
                    <a:lumMod val="85000"/>
                    <a:lumOff val="15000"/>
                  </a:schemeClr>
                </a:solidFill>
              </a:rPr>
              <a:t>In the course of inter state trade.</a:t>
            </a:r>
          </a:p>
          <a:p>
            <a:pPr marL="777240" lvl="1" indent="-457200">
              <a:buFont typeface="Courier New" pitchFamily="49" charset="0"/>
              <a:buChar char="o"/>
            </a:pPr>
            <a:r>
              <a:rPr lang="en-US" sz="2600" dirty="0" smtClean="0">
                <a:solidFill>
                  <a:schemeClr val="tx1">
                    <a:lumMod val="85000"/>
                    <a:lumOff val="15000"/>
                  </a:schemeClr>
                </a:solidFill>
              </a:rPr>
              <a:t>Outside the state.</a:t>
            </a:r>
          </a:p>
          <a:p>
            <a:pPr marL="777240" lvl="1" indent="-457200">
              <a:buFont typeface="Courier New" pitchFamily="49" charset="0"/>
              <a:buChar char="o"/>
            </a:pPr>
            <a:r>
              <a:rPr lang="en-US" sz="2600" dirty="0" smtClean="0">
                <a:solidFill>
                  <a:schemeClr val="tx1">
                    <a:lumMod val="85000"/>
                    <a:lumOff val="15000"/>
                  </a:schemeClr>
                </a:solidFill>
              </a:rPr>
              <a:t>In the course of import or export from India.</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819400"/>
            <a:ext cx="8458199" cy="3886200"/>
          </a:xfrm>
        </p:spPr>
        <p:txBody>
          <a:bodyPr>
            <a:normAutofit/>
          </a:bodyPr>
          <a:lstStyle/>
          <a:p>
            <a:pPr>
              <a:buFont typeface="Arial" pitchFamily="34" charset="0"/>
              <a:buChar char="•"/>
            </a:pPr>
            <a:r>
              <a:rPr lang="en-US" sz="2600" dirty="0" smtClean="0">
                <a:solidFill>
                  <a:schemeClr val="tx1">
                    <a:lumMod val="85000"/>
                    <a:lumOff val="15000"/>
                  </a:schemeClr>
                </a:solidFill>
              </a:rPr>
              <a:t> To declare certain goods to be of specific importance in inter-state trade.</a:t>
            </a:r>
          </a:p>
          <a:p>
            <a:pPr>
              <a:buFont typeface="Arial" pitchFamily="34" charset="0"/>
              <a:buChar char="•"/>
            </a:pPr>
            <a:r>
              <a:rPr lang="en-US" sz="2600" dirty="0" smtClean="0">
                <a:solidFill>
                  <a:schemeClr val="tx1">
                    <a:lumMod val="85000"/>
                    <a:lumOff val="15000"/>
                  </a:schemeClr>
                </a:solidFill>
              </a:rPr>
              <a:t> To provide for the levy, collection and distribution of taxes on sales of goods in the course of inter-state trade.</a:t>
            </a:r>
          </a:p>
          <a:p>
            <a:pPr>
              <a:buFont typeface="Arial" pitchFamily="34" charset="0"/>
              <a:buChar char="•"/>
            </a:pPr>
            <a:r>
              <a:rPr lang="en-US" sz="2600" dirty="0" smtClean="0">
                <a:solidFill>
                  <a:schemeClr val="tx1">
                    <a:lumMod val="85000"/>
                    <a:lumOff val="15000"/>
                  </a:schemeClr>
                </a:solidFill>
              </a:rPr>
              <a:t> To specify the restrictions and conditions to which State laws imposing taxes on the sale or purchase of goods in the course of inter-state trade shall be subjected to.</a:t>
            </a:r>
          </a:p>
          <a:p>
            <a:pPr>
              <a:buFont typeface="Arial" pitchFamily="34" charset="0"/>
              <a:buChar char="•"/>
            </a:pPr>
            <a:endParaRPr lang="en-US" sz="2600" dirty="0">
              <a:solidFill>
                <a:schemeClr val="tx1">
                  <a:lumMod val="85000"/>
                  <a:lumOff val="1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EXCISE DUTY</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62000" y="2971800"/>
            <a:ext cx="7772400" cy="1338262"/>
          </a:xfrm>
        </p:spPr>
        <p:txBody>
          <a:bodyPr>
            <a:normAutofit/>
          </a:bodyPr>
          <a:lstStyle/>
          <a:p>
            <a:pPr>
              <a:buNone/>
            </a:pPr>
            <a:r>
              <a:rPr lang="en-US" sz="2600" dirty="0" smtClean="0">
                <a:solidFill>
                  <a:schemeClr val="tx1">
                    <a:lumMod val="85000"/>
                    <a:lumOff val="15000"/>
                  </a:schemeClr>
                </a:solidFill>
              </a:rPr>
              <a:t>It is an indirect tax levied necessarily on those dutiable goods which are produced in India and it has no relationship with the sale of these goods.</a:t>
            </a:r>
            <a:endParaRPr lang="en-US" sz="2600" dirty="0">
              <a:solidFill>
                <a:schemeClr val="tx1">
                  <a:lumMod val="85000"/>
                  <a:lumOff val="1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SCOPE OF EXCISE DUTY </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228600" y="2547938"/>
            <a:ext cx="8610600" cy="4310062"/>
          </a:xfrm>
        </p:spPr>
        <p:txBody>
          <a:bodyPr>
            <a:normAutofit/>
          </a:bodyPr>
          <a:lstStyle/>
          <a:p>
            <a:pPr>
              <a:buFont typeface="Arial" pitchFamily="34" charset="0"/>
              <a:buChar char="•"/>
            </a:pPr>
            <a:r>
              <a:rPr lang="en-US" sz="2600" dirty="0" smtClean="0">
                <a:solidFill>
                  <a:schemeClr val="tx1">
                    <a:lumMod val="85000"/>
                    <a:lumOff val="15000"/>
                  </a:schemeClr>
                </a:solidFill>
              </a:rPr>
              <a:t> It is levied on the production or manufacture of goods.</a:t>
            </a:r>
          </a:p>
          <a:p>
            <a:pPr>
              <a:buFont typeface="Arial" pitchFamily="34" charset="0"/>
              <a:buChar char="•"/>
            </a:pPr>
            <a:r>
              <a:rPr lang="en-US" sz="2600" dirty="0" smtClean="0">
                <a:solidFill>
                  <a:schemeClr val="tx1">
                    <a:lumMod val="85000"/>
                    <a:lumOff val="15000"/>
                  </a:schemeClr>
                </a:solidFill>
              </a:rPr>
              <a:t> The burden of this tax falls on the consumer.</a:t>
            </a:r>
          </a:p>
          <a:p>
            <a:pPr>
              <a:buFont typeface="Arial" pitchFamily="34" charset="0"/>
              <a:buChar char="•"/>
            </a:pPr>
            <a:r>
              <a:rPr lang="en-US" sz="2600" dirty="0" smtClean="0">
                <a:solidFill>
                  <a:schemeClr val="tx1">
                    <a:lumMod val="85000"/>
                    <a:lumOff val="15000"/>
                  </a:schemeClr>
                </a:solidFill>
              </a:rPr>
              <a:t> It is payable when the goods are removed from the place of production/removal.</a:t>
            </a:r>
          </a:p>
          <a:p>
            <a:pPr>
              <a:buFont typeface="Arial" pitchFamily="34" charset="0"/>
              <a:buChar char="•"/>
            </a:pPr>
            <a:r>
              <a:rPr lang="en-US" sz="2600" dirty="0" smtClean="0">
                <a:solidFill>
                  <a:schemeClr val="tx1">
                    <a:lumMod val="85000"/>
                    <a:lumOff val="15000"/>
                  </a:schemeClr>
                </a:solidFill>
              </a:rPr>
              <a:t> It is levied throughout India in the same form.</a:t>
            </a:r>
          </a:p>
          <a:p>
            <a:pPr>
              <a:buFont typeface="Arial" pitchFamily="34" charset="0"/>
              <a:buChar char="•"/>
            </a:pPr>
            <a:r>
              <a:rPr lang="en-US" sz="2600" dirty="0" smtClean="0">
                <a:solidFill>
                  <a:schemeClr val="tx1">
                    <a:lumMod val="85000"/>
                    <a:lumOff val="15000"/>
                  </a:schemeClr>
                </a:solidFill>
              </a:rPr>
              <a:t> Its laws require special record to be kept for removing the goods from the place of production/removal.</a:t>
            </a:r>
          </a:p>
          <a:p>
            <a:pPr>
              <a:buFont typeface="Arial" pitchFamily="34" charset="0"/>
              <a:buChar char="•"/>
            </a:pPr>
            <a:r>
              <a:rPr lang="en-US" sz="2600" dirty="0" smtClean="0">
                <a:solidFill>
                  <a:schemeClr val="tx1">
                    <a:lumMod val="85000"/>
                    <a:lumOff val="15000"/>
                  </a:schemeClr>
                </a:solidFill>
              </a:rPr>
              <a:t> It is levied on the dutiable value calculated.</a:t>
            </a:r>
          </a:p>
          <a:p>
            <a:pPr>
              <a:buFont typeface="Arial" pitchFamily="34" charset="0"/>
              <a:buChar char="•"/>
            </a:pPr>
            <a:r>
              <a:rPr lang="en-US" sz="2600" dirty="0" smtClean="0">
                <a:solidFill>
                  <a:schemeClr val="tx1">
                    <a:lumMod val="85000"/>
                    <a:lumOff val="15000"/>
                  </a:schemeClr>
                </a:solidFill>
              </a:rPr>
              <a:t> It is imposed on manufactured goods only once.</a:t>
            </a:r>
            <a:endParaRPr lang="en-US" sz="2600" dirty="0">
              <a:solidFill>
                <a:schemeClr val="tx1">
                  <a:lumMod val="85000"/>
                  <a:lumOff val="1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p:cTn id="5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p:cTn id="6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p:cTn id="7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p:cTn id="9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TYPES OF EXCISE DUTY</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152400" y="2547938"/>
            <a:ext cx="8762999" cy="4081462"/>
          </a:xfrm>
        </p:spPr>
        <p:txBody>
          <a:bodyPr>
            <a:normAutofit/>
          </a:bodyPr>
          <a:lstStyle/>
          <a:p>
            <a:pPr>
              <a:buFont typeface="Arial" pitchFamily="34" charset="0"/>
              <a:buChar char="•"/>
            </a:pPr>
            <a:r>
              <a:rPr lang="en-US" sz="2600" b="1" dirty="0" smtClean="0">
                <a:solidFill>
                  <a:schemeClr val="tx1">
                    <a:lumMod val="85000"/>
                    <a:lumOff val="15000"/>
                  </a:schemeClr>
                </a:solidFill>
              </a:rPr>
              <a:t> Basic excise duty : </a:t>
            </a:r>
            <a:r>
              <a:rPr lang="en-US" sz="2600" dirty="0" smtClean="0">
                <a:solidFill>
                  <a:schemeClr val="tx1">
                    <a:lumMod val="85000"/>
                    <a:lumOff val="15000"/>
                  </a:schemeClr>
                </a:solidFill>
              </a:rPr>
              <a:t>Also called CENVAT i.e. Central Value Added Tax. It is levied on goods included in the First Schedule of Central Excise Tariff Act and are produced in India. The general rate of duty is 16%.</a:t>
            </a:r>
          </a:p>
          <a:p>
            <a:pPr>
              <a:buFont typeface="Arial" pitchFamily="34" charset="0"/>
              <a:buChar char="•"/>
            </a:pPr>
            <a:r>
              <a:rPr lang="en-US" sz="2600" b="1" dirty="0" smtClean="0">
                <a:solidFill>
                  <a:schemeClr val="tx1">
                    <a:lumMod val="85000"/>
                    <a:lumOff val="15000"/>
                  </a:schemeClr>
                </a:solidFill>
              </a:rPr>
              <a:t> Special excise duty : </a:t>
            </a:r>
            <a:r>
              <a:rPr lang="en-US" sz="2600" dirty="0" smtClean="0">
                <a:solidFill>
                  <a:schemeClr val="tx1">
                    <a:lumMod val="85000"/>
                    <a:lumOff val="15000"/>
                  </a:schemeClr>
                </a:solidFill>
              </a:rPr>
              <a:t>This duty is levied on the goods included in Second Schedule of Central Excise Tariff Act. This is levied at the rate of 16-18%.</a:t>
            </a:r>
          </a:p>
          <a:p>
            <a:pPr>
              <a:buFont typeface="Arial" pitchFamily="34" charset="0"/>
              <a:buChar char="•"/>
            </a:pPr>
            <a:r>
              <a:rPr lang="en-US" sz="2600" b="1" dirty="0" smtClean="0">
                <a:solidFill>
                  <a:schemeClr val="tx1">
                    <a:lumMod val="85000"/>
                    <a:lumOff val="15000"/>
                  </a:schemeClr>
                </a:solidFill>
              </a:rPr>
              <a:t> Education cess : </a:t>
            </a:r>
            <a:r>
              <a:rPr lang="en-US" sz="2600" dirty="0" smtClean="0">
                <a:solidFill>
                  <a:schemeClr val="tx1">
                    <a:lumMod val="85000"/>
                    <a:lumOff val="15000"/>
                  </a:schemeClr>
                </a:solidFill>
              </a:rPr>
              <a:t>It is levied on excisable goods manufactured in India @ 2% on the aggregate duties of excise leviable on such goods.</a:t>
            </a:r>
            <a:endParaRPr lang="en-US" sz="2600" b="1" dirty="0">
              <a:solidFill>
                <a:schemeClr val="tx1">
                  <a:lumMod val="85000"/>
                  <a:lumOff val="1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MERITS OF EXCISE DUTY</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3" y="2547938"/>
            <a:ext cx="7772400" cy="3929062"/>
          </a:xfrm>
        </p:spPr>
        <p:txBody>
          <a:bodyPr>
            <a:noAutofit/>
          </a:bodyPr>
          <a:lstStyle/>
          <a:p>
            <a:pPr>
              <a:buFont typeface="Arial" pitchFamily="34" charset="0"/>
              <a:buChar char="•"/>
            </a:pPr>
            <a:r>
              <a:rPr lang="en-US" sz="2600" dirty="0" smtClean="0">
                <a:solidFill>
                  <a:schemeClr val="tx1">
                    <a:lumMod val="85000"/>
                    <a:lumOff val="15000"/>
                  </a:schemeClr>
                </a:solidFill>
              </a:rPr>
              <a:t> Increase in productivity.</a:t>
            </a:r>
          </a:p>
          <a:p>
            <a:pPr>
              <a:buFont typeface="Arial" pitchFamily="34" charset="0"/>
              <a:buChar char="•"/>
            </a:pPr>
            <a:r>
              <a:rPr lang="en-US" sz="2600" dirty="0" smtClean="0">
                <a:solidFill>
                  <a:schemeClr val="tx1">
                    <a:lumMod val="85000"/>
                    <a:lumOff val="15000"/>
                  </a:schemeClr>
                </a:solidFill>
              </a:rPr>
              <a:t> Easy collection and lower collection cost.</a:t>
            </a:r>
          </a:p>
          <a:p>
            <a:pPr>
              <a:buFont typeface="Arial" pitchFamily="34" charset="0"/>
              <a:buChar char="•"/>
            </a:pPr>
            <a:r>
              <a:rPr lang="en-US" sz="2600" dirty="0" smtClean="0">
                <a:solidFill>
                  <a:schemeClr val="tx1">
                    <a:lumMod val="85000"/>
                    <a:lumOff val="15000"/>
                  </a:schemeClr>
                </a:solidFill>
              </a:rPr>
              <a:t> Helps in reducing the inequality in income.</a:t>
            </a:r>
          </a:p>
          <a:p>
            <a:pPr>
              <a:buFont typeface="Arial" pitchFamily="34" charset="0"/>
              <a:buChar char="•"/>
            </a:pPr>
            <a:r>
              <a:rPr lang="en-US" sz="2600" dirty="0" smtClean="0">
                <a:solidFill>
                  <a:schemeClr val="tx1">
                    <a:lumMod val="85000"/>
                    <a:lumOff val="15000"/>
                  </a:schemeClr>
                </a:solidFill>
              </a:rPr>
              <a:t> Completely flexible.</a:t>
            </a:r>
          </a:p>
          <a:p>
            <a:pPr>
              <a:buFont typeface="Arial" pitchFamily="34" charset="0"/>
              <a:buChar char="•"/>
            </a:pPr>
            <a:r>
              <a:rPr lang="en-US" sz="2600" dirty="0" smtClean="0">
                <a:solidFill>
                  <a:schemeClr val="tx1">
                    <a:lumMod val="85000"/>
                    <a:lumOff val="15000"/>
                  </a:schemeClr>
                </a:solidFill>
              </a:rPr>
              <a:t> Controlled production and consumption.</a:t>
            </a:r>
            <a:endParaRPr lang="en-US" sz="2600" dirty="0">
              <a:solidFill>
                <a:schemeClr val="tx1">
                  <a:lumMod val="85000"/>
                  <a:lumOff val="1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DEMERITS OF EXCISE DUTY</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228600" y="2667000"/>
            <a:ext cx="8610599" cy="4191000"/>
          </a:xfrm>
        </p:spPr>
        <p:txBody>
          <a:bodyPr>
            <a:normAutofit/>
          </a:bodyPr>
          <a:lstStyle/>
          <a:p>
            <a:pPr>
              <a:buFont typeface="Arial" pitchFamily="34" charset="0"/>
              <a:buChar char="•"/>
            </a:pPr>
            <a:r>
              <a:rPr lang="en-US" sz="2600" b="1" dirty="0" smtClean="0">
                <a:solidFill>
                  <a:schemeClr val="tx1">
                    <a:lumMod val="85000"/>
                    <a:lumOff val="15000"/>
                  </a:schemeClr>
                </a:solidFill>
              </a:rPr>
              <a:t> Impact of high rates of duty :</a:t>
            </a:r>
          </a:p>
          <a:p>
            <a:pPr lvl="1">
              <a:buFont typeface="Courier New" pitchFamily="49" charset="0"/>
              <a:buChar char="o"/>
            </a:pPr>
            <a:r>
              <a:rPr lang="en-US" sz="2600" dirty="0" smtClean="0">
                <a:solidFill>
                  <a:schemeClr val="tx1">
                    <a:lumMod val="85000"/>
                    <a:lumOff val="15000"/>
                  </a:schemeClr>
                </a:solidFill>
              </a:rPr>
              <a:t>It will increase the price of the goods and decrease the demand.</a:t>
            </a:r>
          </a:p>
          <a:p>
            <a:pPr lvl="1">
              <a:buFont typeface="Courier New" pitchFamily="49" charset="0"/>
              <a:buChar char="o"/>
            </a:pPr>
            <a:r>
              <a:rPr lang="en-US" sz="2600" dirty="0" smtClean="0">
                <a:solidFill>
                  <a:schemeClr val="tx1">
                    <a:lumMod val="85000"/>
                    <a:lumOff val="15000"/>
                  </a:schemeClr>
                </a:solidFill>
              </a:rPr>
              <a:t>Decrease in demand will lead to decrease in production, which in turn leads to decrease in production and so the unemployment.</a:t>
            </a:r>
          </a:p>
          <a:p>
            <a:pPr lvl="1">
              <a:buFont typeface="Courier New" pitchFamily="49" charset="0"/>
              <a:buChar char="o"/>
            </a:pPr>
            <a:r>
              <a:rPr lang="en-US" sz="2600" dirty="0" smtClean="0">
                <a:solidFill>
                  <a:schemeClr val="tx1">
                    <a:lumMod val="85000"/>
                    <a:lumOff val="15000"/>
                  </a:schemeClr>
                </a:solidFill>
              </a:rPr>
              <a:t>Reduction in demand will lead to reduction in state revenue.</a:t>
            </a:r>
          </a:p>
          <a:p>
            <a:pPr>
              <a:buFont typeface="Arial" pitchFamily="34" charset="0"/>
              <a:buChar char="•"/>
            </a:pPr>
            <a:r>
              <a:rPr lang="en-US" sz="2600" b="1" dirty="0" smtClean="0">
                <a:solidFill>
                  <a:schemeClr val="tx1">
                    <a:lumMod val="85000"/>
                    <a:lumOff val="15000"/>
                  </a:schemeClr>
                </a:solidFill>
              </a:rPr>
              <a:t> Complicated provisions : </a:t>
            </a:r>
            <a:r>
              <a:rPr lang="en-US" sz="2600" dirty="0" smtClean="0">
                <a:solidFill>
                  <a:schemeClr val="tx1">
                    <a:lumMod val="85000"/>
                    <a:lumOff val="15000"/>
                  </a:schemeClr>
                </a:solidFill>
              </a:rPr>
              <a:t>It suffers from many modifications everyday which have made it complicated and difficult.</a:t>
            </a:r>
            <a:endParaRPr lang="en-US" sz="2600" b="1" dirty="0" smtClean="0">
              <a:solidFill>
                <a:schemeClr val="tx1">
                  <a:lumMod val="85000"/>
                  <a:lumOff val="1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CUSTOM DUTY</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62000" y="2743200"/>
            <a:ext cx="7772400" cy="1338262"/>
          </a:xfrm>
        </p:spPr>
        <p:txBody>
          <a:bodyPr>
            <a:normAutofit/>
          </a:bodyPr>
          <a:lstStyle/>
          <a:p>
            <a:pPr>
              <a:buNone/>
            </a:pPr>
            <a:r>
              <a:rPr lang="en-US" sz="2600" dirty="0" smtClean="0">
                <a:solidFill>
                  <a:schemeClr val="tx1">
                    <a:lumMod val="85000"/>
                    <a:lumOff val="15000"/>
                  </a:schemeClr>
                </a:solidFill>
              </a:rPr>
              <a:t>It is an indirect tax which is levied by the Government on the import of goods from India.</a:t>
            </a:r>
            <a:endParaRPr lang="en-US" sz="2600" dirty="0">
              <a:solidFill>
                <a:schemeClr val="tx1">
                  <a:lumMod val="85000"/>
                  <a:lumOff val="1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latin typeface="Batang" pitchFamily="18" charset="-127"/>
                <a:ea typeface="Batang" pitchFamily="18" charset="-127"/>
              </a:rPr>
              <a:t>INTRODUCTION TO TAXATION</a:t>
            </a:r>
            <a:endParaRPr lang="en-US" b="1" dirty="0">
              <a:latin typeface="Batang" pitchFamily="18" charset="-127"/>
              <a:ea typeface="Batang" pitchFamily="18" charset="-127"/>
            </a:endParaRPr>
          </a:p>
        </p:txBody>
      </p:sp>
      <p:sp>
        <p:nvSpPr>
          <p:cNvPr id="8" name="Text Placeholder 7"/>
          <p:cNvSpPr>
            <a:spLocks noGrp="1"/>
          </p:cNvSpPr>
          <p:nvPr>
            <p:ph type="body" idx="1"/>
          </p:nvPr>
        </p:nvSpPr>
        <p:spPr>
          <a:xfrm>
            <a:off x="685800" y="3048000"/>
            <a:ext cx="7772400" cy="2786062"/>
          </a:xfrm>
        </p:spPr>
        <p:txBody>
          <a:bodyPr>
            <a:normAutofit/>
          </a:bodyPr>
          <a:lstStyle/>
          <a:p>
            <a:r>
              <a:rPr lang="en-US" sz="2600" dirty="0" smtClean="0">
                <a:solidFill>
                  <a:schemeClr val="bg2">
                    <a:lumMod val="25000"/>
                  </a:schemeClr>
                </a:solidFill>
              </a:rPr>
              <a:t>Taxation is the collection of a share of individual and organizational income and wealth by a government under the authority of law and compulsory contribution levied on wealth of an individual, institution or corporation.</a:t>
            </a:r>
            <a:endParaRPr lang="en-US" sz="2600" dirty="0">
              <a:solidFill>
                <a:schemeClr val="bg2">
                  <a:lumMod val="2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edge">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VALUE ADDED TAX (VAT)</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152400" y="2514600"/>
            <a:ext cx="8763000" cy="4995862"/>
          </a:xfrm>
        </p:spPr>
        <p:txBody>
          <a:bodyPr>
            <a:noAutofit/>
          </a:bodyPr>
          <a:lstStyle/>
          <a:p>
            <a:pPr>
              <a:buNone/>
            </a:pPr>
            <a:r>
              <a:rPr lang="en-US" sz="2600" dirty="0" smtClean="0">
                <a:solidFill>
                  <a:schemeClr val="tx1">
                    <a:lumMod val="85000"/>
                    <a:lumOff val="15000"/>
                  </a:schemeClr>
                </a:solidFill>
              </a:rPr>
              <a:t>It is a form of sale tax. It is a multi-point tax with provision of granting set off tax paid on purchases against the tax payable on sales.</a:t>
            </a:r>
          </a:p>
          <a:p>
            <a:pPr>
              <a:buNone/>
            </a:pPr>
            <a:endParaRPr lang="en-US" sz="2600" dirty="0" smtClean="0">
              <a:solidFill>
                <a:schemeClr val="tx1">
                  <a:lumMod val="85000"/>
                  <a:lumOff val="15000"/>
                </a:schemeClr>
              </a:solidFill>
            </a:endParaRPr>
          </a:p>
          <a:p>
            <a:pPr>
              <a:buNone/>
            </a:pPr>
            <a:r>
              <a:rPr lang="en-US" sz="2600" dirty="0" smtClean="0">
                <a:solidFill>
                  <a:schemeClr val="tx1">
                    <a:lumMod val="85000"/>
                    <a:lumOff val="15000"/>
                  </a:schemeClr>
                </a:solidFill>
              </a:rPr>
              <a:t> “ Value Added” means the difference between the sale price and purchase price.</a:t>
            </a:r>
          </a:p>
          <a:p>
            <a:pPr>
              <a:buNone/>
            </a:pPr>
            <a:endParaRPr lang="en-US" sz="2600" dirty="0" smtClean="0">
              <a:solidFill>
                <a:schemeClr val="tx1">
                  <a:lumMod val="85000"/>
                  <a:lumOff val="15000"/>
                </a:schemeClr>
              </a:solidFill>
            </a:endParaRPr>
          </a:p>
          <a:p>
            <a:pPr>
              <a:buNone/>
            </a:pPr>
            <a:r>
              <a:rPr lang="en-US" sz="2600" dirty="0" smtClean="0">
                <a:solidFill>
                  <a:schemeClr val="tx1">
                    <a:lumMod val="85000"/>
                    <a:lumOff val="15000"/>
                  </a:schemeClr>
                </a:solidFill>
              </a:rPr>
              <a:t>It is an indirect tax on domestic consumption of goods and services, except for those that are zero-rated. It also avoids the double taxation (tax on tax).</a:t>
            </a:r>
            <a:endParaRPr lang="en-US" sz="2600" dirty="0">
              <a:solidFill>
                <a:schemeClr val="tx1">
                  <a:lumMod val="85000"/>
                  <a:lumOff val="1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ADVANTAGES OF VAT</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3" y="2547938"/>
            <a:ext cx="7772400" cy="4005262"/>
          </a:xfrm>
        </p:spPr>
        <p:txBody>
          <a:bodyPr>
            <a:noAutofit/>
          </a:bodyPr>
          <a:lstStyle/>
          <a:p>
            <a:pPr>
              <a:buFont typeface="Arial" pitchFamily="34" charset="0"/>
              <a:buChar char="•"/>
            </a:pPr>
            <a:r>
              <a:rPr lang="en-US" sz="2600" dirty="0" smtClean="0">
                <a:solidFill>
                  <a:schemeClr val="tx1">
                    <a:lumMod val="85000"/>
                    <a:lumOff val="15000"/>
                  </a:schemeClr>
                </a:solidFill>
              </a:rPr>
              <a:t> There is less chance of tax evasion.</a:t>
            </a:r>
          </a:p>
          <a:p>
            <a:pPr>
              <a:buFont typeface="Arial" pitchFamily="34" charset="0"/>
              <a:buChar char="•"/>
            </a:pPr>
            <a:r>
              <a:rPr lang="en-US" sz="2600" dirty="0" smtClean="0">
                <a:solidFill>
                  <a:schemeClr val="tx1">
                    <a:lumMod val="85000"/>
                    <a:lumOff val="15000"/>
                  </a:schemeClr>
                </a:solidFill>
              </a:rPr>
              <a:t> It is simple to administer.</a:t>
            </a:r>
          </a:p>
          <a:p>
            <a:pPr>
              <a:buFont typeface="Arial" pitchFamily="34" charset="0"/>
              <a:buChar char="•"/>
            </a:pPr>
            <a:r>
              <a:rPr lang="en-US" sz="2600" dirty="0" smtClean="0">
                <a:solidFill>
                  <a:schemeClr val="tx1">
                    <a:lumMod val="85000"/>
                    <a:lumOff val="15000"/>
                  </a:schemeClr>
                </a:solidFill>
              </a:rPr>
              <a:t> It is transparent.</a:t>
            </a:r>
          </a:p>
          <a:p>
            <a:pPr>
              <a:buFont typeface="Arial" pitchFamily="34" charset="0"/>
              <a:buChar char="•"/>
            </a:pPr>
            <a:r>
              <a:rPr lang="en-US" sz="2600" dirty="0" smtClean="0">
                <a:solidFill>
                  <a:schemeClr val="tx1">
                    <a:lumMod val="85000"/>
                    <a:lumOff val="15000"/>
                  </a:schemeClr>
                </a:solidFill>
              </a:rPr>
              <a:t> It is based on value added not on total price, so price does not increase as a result of  VAT.</a:t>
            </a:r>
          </a:p>
          <a:p>
            <a:pPr>
              <a:buFont typeface="Arial" pitchFamily="34" charset="0"/>
              <a:buChar char="•"/>
            </a:pPr>
            <a:endParaRPr lang="en-US" sz="2600" dirty="0">
              <a:solidFill>
                <a:schemeClr val="tx1">
                  <a:lumMod val="85000"/>
                  <a:lumOff val="1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DISADVANTAGES OF VAT</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685800" y="2895600"/>
            <a:ext cx="7772400" cy="1338262"/>
          </a:xfrm>
        </p:spPr>
        <p:txBody>
          <a:bodyPr>
            <a:normAutofit/>
          </a:bodyPr>
          <a:lstStyle/>
          <a:p>
            <a:pPr>
              <a:buFont typeface="Arial" pitchFamily="34" charset="0"/>
              <a:buChar char="•"/>
            </a:pPr>
            <a:r>
              <a:rPr lang="en-US" sz="2600" dirty="0" smtClean="0">
                <a:solidFill>
                  <a:schemeClr val="tx1">
                    <a:lumMod val="85000"/>
                    <a:lumOff val="15000"/>
                  </a:schemeClr>
                </a:solidFill>
              </a:rPr>
              <a:t> It is relatively complex to understand.</a:t>
            </a:r>
          </a:p>
          <a:p>
            <a:pPr>
              <a:buFont typeface="Arial" pitchFamily="34" charset="0"/>
              <a:buChar char="•"/>
            </a:pPr>
            <a:r>
              <a:rPr lang="en-US" sz="2600" dirty="0" smtClean="0">
                <a:solidFill>
                  <a:schemeClr val="tx1">
                    <a:lumMod val="85000"/>
                    <a:lumOff val="15000"/>
                  </a:schemeClr>
                </a:solidFill>
              </a:rPr>
              <a:t> It is costly to implement as it is based on full billing system.</a:t>
            </a:r>
            <a:endParaRPr lang="en-US" sz="2600" dirty="0">
              <a:solidFill>
                <a:schemeClr val="tx1">
                  <a:lumMod val="85000"/>
                  <a:lumOff val="1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6000" b="1" dirty="0" smtClean="0">
                <a:latin typeface="Batang" pitchFamily="18" charset="-127"/>
                <a:ea typeface="Batang" pitchFamily="18" charset="-127"/>
              </a:rPr>
              <a:t>THANK YOU</a:t>
            </a:r>
            <a:endParaRPr lang="en-US" sz="6000" b="1" dirty="0">
              <a:latin typeface="Batang" pitchFamily="18" charset="-127"/>
              <a:ea typeface="Batang" pitchFamily="18" charset="-127"/>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latin typeface="Batang" pitchFamily="18" charset="-127"/>
                <a:ea typeface="Batang" pitchFamily="18" charset="-127"/>
              </a:rPr>
              <a:t>PRINCIPLES OF TAXATION</a:t>
            </a:r>
            <a:endParaRPr lang="en-US" b="1" dirty="0">
              <a:latin typeface="Batang" pitchFamily="18" charset="-127"/>
              <a:ea typeface="Batang" pitchFamily="18" charset="-127"/>
            </a:endParaRPr>
          </a:p>
        </p:txBody>
      </p:sp>
      <p:sp>
        <p:nvSpPr>
          <p:cNvPr id="7" name="Text Placeholder 6"/>
          <p:cNvSpPr>
            <a:spLocks noGrp="1"/>
          </p:cNvSpPr>
          <p:nvPr>
            <p:ph type="body" idx="1"/>
          </p:nvPr>
        </p:nvSpPr>
        <p:spPr>
          <a:xfrm>
            <a:off x="685800" y="2928938"/>
            <a:ext cx="7772400" cy="3929062"/>
          </a:xfrm>
        </p:spPr>
        <p:txBody>
          <a:bodyPr>
            <a:normAutofit/>
          </a:bodyPr>
          <a:lstStyle/>
          <a:p>
            <a:pPr>
              <a:buFont typeface="Arial" pitchFamily="34" charset="0"/>
              <a:buChar char="•"/>
            </a:pPr>
            <a:r>
              <a:rPr lang="en-US" sz="2600" dirty="0" smtClean="0">
                <a:solidFill>
                  <a:schemeClr val="bg2">
                    <a:lumMod val="25000"/>
                  </a:schemeClr>
                </a:solidFill>
              </a:rPr>
              <a:t> </a:t>
            </a:r>
            <a:r>
              <a:rPr lang="en-US" sz="2600" b="1" dirty="0" smtClean="0">
                <a:solidFill>
                  <a:schemeClr val="bg2">
                    <a:lumMod val="25000"/>
                  </a:schemeClr>
                </a:solidFill>
              </a:rPr>
              <a:t>Equal : </a:t>
            </a:r>
            <a:r>
              <a:rPr lang="en-US" sz="2600" dirty="0" smtClean="0">
                <a:solidFill>
                  <a:schemeClr val="bg2">
                    <a:lumMod val="25000"/>
                  </a:schemeClr>
                </a:solidFill>
              </a:rPr>
              <a:t>The amount of taxes which the people pay should be equal i.e. taxes should be proportional to their income.</a:t>
            </a:r>
          </a:p>
          <a:p>
            <a:pPr>
              <a:buFont typeface="Arial" pitchFamily="34" charset="0"/>
              <a:buChar char="•"/>
            </a:pPr>
            <a:r>
              <a:rPr lang="en-US" sz="2600" dirty="0" smtClean="0">
                <a:solidFill>
                  <a:schemeClr val="bg2">
                    <a:lumMod val="25000"/>
                  </a:schemeClr>
                </a:solidFill>
              </a:rPr>
              <a:t> </a:t>
            </a:r>
            <a:r>
              <a:rPr lang="en-US" sz="2600" b="1" dirty="0" smtClean="0">
                <a:solidFill>
                  <a:schemeClr val="bg2">
                    <a:lumMod val="25000"/>
                  </a:schemeClr>
                </a:solidFill>
              </a:rPr>
              <a:t>Certain : </a:t>
            </a:r>
            <a:r>
              <a:rPr lang="en-US" sz="2600" dirty="0" smtClean="0">
                <a:solidFill>
                  <a:schemeClr val="bg2">
                    <a:lumMod val="25000"/>
                  </a:schemeClr>
                </a:solidFill>
              </a:rPr>
              <a:t>Tax rules, instructions and manner of payment of tax should be clear to the tax payee.</a:t>
            </a:r>
          </a:p>
          <a:p>
            <a:pPr>
              <a:buFont typeface="Arial" pitchFamily="34" charset="0"/>
              <a:buChar char="•"/>
            </a:pPr>
            <a:r>
              <a:rPr lang="en-US" sz="2600" dirty="0" smtClean="0">
                <a:solidFill>
                  <a:schemeClr val="bg2">
                    <a:lumMod val="25000"/>
                  </a:schemeClr>
                </a:solidFill>
              </a:rPr>
              <a:t> </a:t>
            </a:r>
            <a:r>
              <a:rPr lang="en-US" sz="2600" b="1" dirty="0" smtClean="0">
                <a:solidFill>
                  <a:schemeClr val="bg2">
                    <a:lumMod val="25000"/>
                  </a:schemeClr>
                </a:solidFill>
              </a:rPr>
              <a:t>Timely : </a:t>
            </a:r>
            <a:r>
              <a:rPr lang="en-US" sz="2600" dirty="0" smtClean="0">
                <a:solidFill>
                  <a:schemeClr val="bg2">
                    <a:lumMod val="25000"/>
                  </a:schemeClr>
                </a:solidFill>
              </a:rPr>
              <a:t>Tax should be so selected and arranged in time that there is minimum disturbance to the tax payee.</a:t>
            </a:r>
          </a:p>
          <a:p>
            <a:pPr>
              <a:buFont typeface="Arial" pitchFamily="34" charset="0"/>
              <a:buChar char="•"/>
            </a:pPr>
            <a:r>
              <a:rPr lang="en-US" sz="2600" dirty="0" smtClean="0">
                <a:solidFill>
                  <a:schemeClr val="bg2">
                    <a:lumMod val="25000"/>
                  </a:schemeClr>
                </a:solidFill>
              </a:rPr>
              <a:t> </a:t>
            </a:r>
            <a:r>
              <a:rPr lang="en-US" sz="2600" b="1" dirty="0" smtClean="0">
                <a:solidFill>
                  <a:schemeClr val="bg2">
                    <a:lumMod val="25000"/>
                  </a:schemeClr>
                </a:solidFill>
              </a:rPr>
              <a:t>Economical : </a:t>
            </a:r>
            <a:r>
              <a:rPr lang="en-US" sz="2600" dirty="0" smtClean="0">
                <a:solidFill>
                  <a:schemeClr val="bg2">
                    <a:lumMod val="25000"/>
                  </a:schemeClr>
                </a:solidFill>
              </a:rPr>
              <a:t>It will be of little use for the government if the cost of tax collection is excessive.</a:t>
            </a:r>
            <a:endParaRPr lang="en-US" sz="2600" dirty="0">
              <a:solidFill>
                <a:schemeClr val="bg2">
                  <a:lumMod val="2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1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1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Batang" pitchFamily="18" charset="-127"/>
                <a:ea typeface="Batang" pitchFamily="18" charset="-127"/>
              </a:rPr>
              <a:t>PURPOSE OF TAXATION</a:t>
            </a:r>
            <a:endParaRPr lang="en-US" b="1" dirty="0">
              <a:latin typeface="Batang" pitchFamily="18" charset="-127"/>
              <a:ea typeface="Batang" pitchFamily="18" charset="-127"/>
            </a:endParaRPr>
          </a:p>
        </p:txBody>
      </p:sp>
      <p:sp>
        <p:nvSpPr>
          <p:cNvPr id="6" name="Content Placeholder 5"/>
          <p:cNvSpPr>
            <a:spLocks noGrp="1"/>
          </p:cNvSpPr>
          <p:nvPr>
            <p:ph type="body" idx="1"/>
          </p:nvPr>
        </p:nvSpPr>
        <p:spPr>
          <a:xfrm>
            <a:off x="722313" y="2895600"/>
            <a:ext cx="7772400" cy="4114800"/>
          </a:xfrm>
        </p:spPr>
        <p:txBody>
          <a:bodyPr>
            <a:normAutofit/>
          </a:bodyPr>
          <a:lstStyle/>
          <a:p>
            <a:pPr>
              <a:buFont typeface="Arial" pitchFamily="34" charset="0"/>
              <a:buChar char="•"/>
            </a:pPr>
            <a:r>
              <a:rPr lang="en-US" sz="2600" dirty="0" smtClean="0">
                <a:solidFill>
                  <a:schemeClr val="tx1">
                    <a:lumMod val="85000"/>
                    <a:lumOff val="15000"/>
                  </a:schemeClr>
                </a:solidFill>
              </a:rPr>
              <a:t> To raise funds for public purposes.</a:t>
            </a:r>
          </a:p>
          <a:p>
            <a:pPr>
              <a:buFont typeface="Arial" pitchFamily="34" charset="0"/>
              <a:buChar char="•"/>
            </a:pPr>
            <a:r>
              <a:rPr lang="en-US" sz="2600" dirty="0" smtClean="0">
                <a:solidFill>
                  <a:schemeClr val="tx1">
                    <a:lumMod val="85000"/>
                    <a:lumOff val="15000"/>
                  </a:schemeClr>
                </a:solidFill>
              </a:rPr>
              <a:t> To distribute wealth effectively.</a:t>
            </a:r>
          </a:p>
          <a:p>
            <a:pPr>
              <a:buFont typeface="Arial" pitchFamily="34" charset="0"/>
              <a:buChar char="•"/>
            </a:pPr>
            <a:r>
              <a:rPr lang="en-US" sz="2600" dirty="0" smtClean="0">
                <a:solidFill>
                  <a:schemeClr val="tx1">
                    <a:lumMod val="85000"/>
                    <a:lumOff val="15000"/>
                  </a:schemeClr>
                </a:solidFill>
              </a:rPr>
              <a:t> To provide social services, defence and security.</a:t>
            </a:r>
          </a:p>
          <a:p>
            <a:pPr>
              <a:buFont typeface="Arial" pitchFamily="34" charset="0"/>
              <a:buChar char="•"/>
            </a:pPr>
            <a:r>
              <a:rPr lang="en-US" sz="2600" dirty="0" smtClean="0">
                <a:solidFill>
                  <a:schemeClr val="tx1">
                    <a:lumMod val="85000"/>
                    <a:lumOff val="15000"/>
                  </a:schemeClr>
                </a:solidFill>
              </a:rPr>
              <a:t> To achieve social and economic objectives</a:t>
            </a:r>
          </a:p>
          <a:p>
            <a:pPr>
              <a:buFont typeface="Arial" pitchFamily="34" charset="0"/>
              <a:buChar char="•"/>
            </a:pPr>
            <a:r>
              <a:rPr lang="en-US" sz="2600" dirty="0" smtClean="0">
                <a:solidFill>
                  <a:schemeClr val="tx1">
                    <a:lumMod val="85000"/>
                    <a:lumOff val="15000"/>
                  </a:schemeClr>
                </a:solidFill>
              </a:rPr>
              <a:t> To increase economic development.</a:t>
            </a:r>
          </a:p>
          <a:p>
            <a:pPr>
              <a:buFont typeface="Arial" pitchFamily="34" charset="0"/>
              <a:buChar char="•"/>
            </a:pPr>
            <a:r>
              <a:rPr lang="en-US" sz="2600" dirty="0" smtClean="0">
                <a:solidFill>
                  <a:schemeClr val="tx1">
                    <a:lumMod val="85000"/>
                    <a:lumOff val="15000"/>
                  </a:schemeClr>
                </a:solidFill>
              </a:rPr>
              <a:t> To increase employment.</a:t>
            </a:r>
            <a:endParaRPr lang="en-US" sz="2600" dirty="0">
              <a:solidFill>
                <a:schemeClr val="tx1">
                  <a:lumMod val="85000"/>
                  <a:lumOff val="1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TYPES OF TAXES</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3" y="2547938"/>
            <a:ext cx="7772400" cy="3929062"/>
          </a:xfrm>
        </p:spPr>
        <p:txBody>
          <a:bodyPr>
            <a:normAutofit/>
          </a:bodyPr>
          <a:lstStyle/>
          <a:p>
            <a:pPr>
              <a:buFont typeface="Arial" pitchFamily="34" charset="0"/>
              <a:buChar char="•"/>
            </a:pPr>
            <a:r>
              <a:rPr lang="en-US" b="1" dirty="0" smtClean="0">
                <a:solidFill>
                  <a:schemeClr val="tx1">
                    <a:lumMod val="85000"/>
                    <a:lumOff val="15000"/>
                  </a:schemeClr>
                </a:solidFill>
              </a:rPr>
              <a:t> Direct tax : </a:t>
            </a:r>
            <a:r>
              <a:rPr lang="en-US" dirty="0" smtClean="0">
                <a:solidFill>
                  <a:schemeClr val="tx1">
                    <a:lumMod val="85000"/>
                    <a:lumOff val="15000"/>
                  </a:schemeClr>
                </a:solidFill>
              </a:rPr>
              <a:t>It is born by the person on which it is intended to be levied by the taxing authority. E.g. Income tax, Corporate tax and Capital gains tax.</a:t>
            </a:r>
          </a:p>
          <a:p>
            <a:pPr>
              <a:buFont typeface="Arial" pitchFamily="34" charset="0"/>
              <a:buChar char="•"/>
            </a:pPr>
            <a:endParaRPr lang="en-US" dirty="0" smtClean="0">
              <a:solidFill>
                <a:schemeClr val="tx1">
                  <a:lumMod val="85000"/>
                  <a:lumOff val="15000"/>
                </a:schemeClr>
              </a:solidFill>
            </a:endParaRPr>
          </a:p>
          <a:p>
            <a:pPr>
              <a:buFont typeface="Arial" pitchFamily="34" charset="0"/>
              <a:buChar char="•"/>
            </a:pPr>
            <a:r>
              <a:rPr lang="en-US" b="1" dirty="0" smtClean="0">
                <a:solidFill>
                  <a:schemeClr val="tx1">
                    <a:lumMod val="85000"/>
                    <a:lumOff val="15000"/>
                  </a:schemeClr>
                </a:solidFill>
              </a:rPr>
              <a:t> Indirect tax : </a:t>
            </a:r>
            <a:r>
              <a:rPr lang="en-US" dirty="0" smtClean="0">
                <a:solidFill>
                  <a:schemeClr val="tx1">
                    <a:lumMod val="85000"/>
                    <a:lumOff val="15000"/>
                  </a:schemeClr>
                </a:solidFill>
              </a:rPr>
              <a:t>In this, the burden of which is passed on by the person on whom it is imposed, to other person. E.g. Sales tax, Excise duty, Custom duty, Professional tax and Service tax.</a:t>
            </a:r>
          </a:p>
          <a:p>
            <a:pPr>
              <a:buFont typeface="Arial" pitchFamily="34" charset="0"/>
              <a:buChar char="•"/>
            </a:pPr>
            <a:endParaRPr lang="en-US" b="1" dirty="0" smtClean="0">
              <a:solidFill>
                <a:schemeClr val="tx1">
                  <a:lumMod val="85000"/>
                  <a:lumOff val="1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Batang" pitchFamily="18" charset="-127"/>
                <a:ea typeface="Batang" pitchFamily="18" charset="-127"/>
              </a:rPr>
              <a:t>INCOME TAX</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2" y="2590800"/>
            <a:ext cx="7812087" cy="4267200"/>
          </a:xfrm>
        </p:spPr>
        <p:txBody>
          <a:bodyPr>
            <a:normAutofit/>
          </a:bodyPr>
          <a:lstStyle/>
          <a:p>
            <a:pPr>
              <a:buNone/>
            </a:pPr>
            <a:r>
              <a:rPr lang="en-US" sz="2600" dirty="0" smtClean="0">
                <a:solidFill>
                  <a:schemeClr val="tx1">
                    <a:lumMod val="85000"/>
                    <a:lumOff val="15000"/>
                  </a:schemeClr>
                </a:solidFill>
              </a:rPr>
              <a:t>It is a direct tax which is paid by individuals on the annual income to the Government of India.</a:t>
            </a:r>
          </a:p>
          <a:p>
            <a:pPr>
              <a:buNone/>
            </a:pPr>
            <a:r>
              <a:rPr lang="en-US" sz="2600" dirty="0" smtClean="0">
                <a:solidFill>
                  <a:schemeClr val="tx1">
                    <a:lumMod val="85000"/>
                    <a:lumOff val="15000"/>
                  </a:schemeClr>
                </a:solidFill>
              </a:rPr>
              <a:t>    </a:t>
            </a:r>
            <a:r>
              <a:rPr lang="en-US" sz="2600" b="1" dirty="0" smtClean="0">
                <a:solidFill>
                  <a:schemeClr val="tx1">
                    <a:lumMod val="85000"/>
                    <a:lumOff val="15000"/>
                  </a:schemeClr>
                </a:solidFill>
              </a:rPr>
              <a:t>Types of Incomes :</a:t>
            </a:r>
          </a:p>
          <a:p>
            <a:pPr>
              <a:buFont typeface="Arial" pitchFamily="34" charset="0"/>
              <a:buChar char="•"/>
            </a:pPr>
            <a:r>
              <a:rPr lang="en-US" sz="2600" dirty="0" smtClean="0">
                <a:solidFill>
                  <a:schemeClr val="tx1">
                    <a:lumMod val="85000"/>
                    <a:lumOff val="15000"/>
                  </a:schemeClr>
                </a:solidFill>
              </a:rPr>
              <a:t> From salaries. </a:t>
            </a:r>
          </a:p>
          <a:p>
            <a:pPr>
              <a:buFont typeface="Arial" pitchFamily="34" charset="0"/>
              <a:buChar char="•"/>
            </a:pPr>
            <a:r>
              <a:rPr lang="en-US" sz="2600" dirty="0" smtClean="0">
                <a:solidFill>
                  <a:schemeClr val="tx1">
                    <a:lumMod val="85000"/>
                    <a:lumOff val="15000"/>
                  </a:schemeClr>
                </a:solidFill>
              </a:rPr>
              <a:t> From house property.</a:t>
            </a:r>
          </a:p>
          <a:p>
            <a:pPr>
              <a:buFont typeface="Arial" pitchFamily="34" charset="0"/>
              <a:buChar char="•"/>
            </a:pPr>
            <a:r>
              <a:rPr lang="en-US" sz="2600" dirty="0" smtClean="0">
                <a:solidFill>
                  <a:schemeClr val="tx1">
                    <a:lumMod val="85000"/>
                    <a:lumOff val="15000"/>
                  </a:schemeClr>
                </a:solidFill>
              </a:rPr>
              <a:t> Profits of profession or business.</a:t>
            </a:r>
          </a:p>
          <a:p>
            <a:pPr>
              <a:buFont typeface="Arial" pitchFamily="34" charset="0"/>
              <a:buChar char="•"/>
            </a:pPr>
            <a:r>
              <a:rPr lang="en-US" sz="2600" dirty="0" smtClean="0">
                <a:solidFill>
                  <a:schemeClr val="tx1">
                    <a:lumMod val="85000"/>
                    <a:lumOff val="15000"/>
                  </a:schemeClr>
                </a:solidFill>
              </a:rPr>
              <a:t> Capital gains.</a:t>
            </a:r>
          </a:p>
          <a:p>
            <a:pPr>
              <a:buFont typeface="Arial" pitchFamily="34" charset="0"/>
              <a:buChar char="•"/>
            </a:pPr>
            <a:r>
              <a:rPr lang="en-US" sz="2600" dirty="0" smtClean="0">
                <a:solidFill>
                  <a:schemeClr val="tx1">
                    <a:lumMod val="85000"/>
                    <a:lumOff val="15000"/>
                  </a:schemeClr>
                </a:solidFill>
              </a:rPr>
              <a:t> From other sources.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FEATURES OF INCOME TAX</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22313" y="2547938"/>
            <a:ext cx="7772400" cy="4310062"/>
          </a:xfrm>
        </p:spPr>
        <p:txBody>
          <a:bodyPr>
            <a:normAutofit/>
          </a:bodyPr>
          <a:lstStyle/>
          <a:p>
            <a:pPr>
              <a:buFont typeface="Arial" pitchFamily="34" charset="0"/>
              <a:buChar char="•"/>
            </a:pPr>
            <a:r>
              <a:rPr lang="en-US" sz="2600" dirty="0" smtClean="0">
                <a:solidFill>
                  <a:schemeClr val="tx1">
                    <a:lumMod val="85000"/>
                    <a:lumOff val="15000"/>
                  </a:schemeClr>
                </a:solidFill>
              </a:rPr>
              <a:t> It is an annual tax on income.</a:t>
            </a:r>
          </a:p>
          <a:p>
            <a:pPr>
              <a:buFont typeface="Arial" pitchFamily="34" charset="0"/>
              <a:buChar char="•"/>
            </a:pPr>
            <a:r>
              <a:rPr lang="en-US" sz="2600" dirty="0" smtClean="0">
                <a:solidFill>
                  <a:schemeClr val="tx1">
                    <a:lumMod val="85000"/>
                    <a:lumOff val="15000"/>
                  </a:schemeClr>
                </a:solidFill>
              </a:rPr>
              <a:t> Tax are fixed by the annual finance act.</a:t>
            </a:r>
          </a:p>
          <a:p>
            <a:pPr>
              <a:buFont typeface="Arial" pitchFamily="34" charset="0"/>
              <a:buChar char="•"/>
            </a:pPr>
            <a:r>
              <a:rPr lang="en-US" sz="2600" dirty="0" smtClean="0">
                <a:solidFill>
                  <a:schemeClr val="tx1">
                    <a:lumMod val="85000"/>
                    <a:lumOff val="15000"/>
                  </a:schemeClr>
                </a:solidFill>
              </a:rPr>
              <a:t> It is charged on every person defined in section 2 (31).</a:t>
            </a:r>
          </a:p>
          <a:p>
            <a:pPr>
              <a:buFont typeface="Arial" pitchFamily="34" charset="0"/>
              <a:buChar char="•"/>
            </a:pPr>
            <a:r>
              <a:rPr lang="en-US" sz="2600" dirty="0" smtClean="0">
                <a:solidFill>
                  <a:schemeClr val="tx1">
                    <a:lumMod val="85000"/>
                    <a:lumOff val="15000"/>
                  </a:schemeClr>
                </a:solidFill>
              </a:rPr>
              <a:t> It is charged on total income of every person computed in accordance with the provisions of this act.</a:t>
            </a:r>
          </a:p>
          <a:p>
            <a:pPr>
              <a:buFont typeface="Arial" pitchFamily="34" charset="0"/>
              <a:buChar char="•"/>
            </a:pPr>
            <a:r>
              <a:rPr lang="en-US" sz="2600" dirty="0" smtClean="0">
                <a:solidFill>
                  <a:schemeClr val="tx1">
                    <a:lumMod val="85000"/>
                    <a:lumOff val="15000"/>
                  </a:schemeClr>
                </a:solidFill>
              </a:rPr>
              <a:t> It is to be deducted at the source and can be paid in advance.</a:t>
            </a:r>
          </a:p>
          <a:p>
            <a:endParaRPr lang="en-US" sz="2600" dirty="0">
              <a:solidFill>
                <a:schemeClr val="tx1">
                  <a:lumMod val="85000"/>
                  <a:lumOff val="15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Batang" pitchFamily="18" charset="-127"/>
                <a:ea typeface="Batang" pitchFamily="18" charset="-127"/>
              </a:rPr>
              <a:t>PROCESS OF COMPUTATION OF TAX</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228600" y="2743200"/>
            <a:ext cx="8763000" cy="4343400"/>
          </a:xfrm>
        </p:spPr>
        <p:txBody>
          <a:bodyPr>
            <a:noAutofit/>
          </a:bodyPr>
          <a:lstStyle/>
          <a:p>
            <a:pPr>
              <a:buFont typeface="Arial" pitchFamily="34" charset="0"/>
              <a:buChar char="•"/>
            </a:pPr>
            <a:r>
              <a:rPr lang="en-US" sz="2600" b="1" dirty="0" smtClean="0">
                <a:solidFill>
                  <a:schemeClr val="tx1">
                    <a:lumMod val="85000"/>
                    <a:lumOff val="15000"/>
                  </a:schemeClr>
                </a:solidFill>
              </a:rPr>
              <a:t> Classification : </a:t>
            </a:r>
            <a:r>
              <a:rPr lang="en-US" sz="2600" dirty="0" smtClean="0">
                <a:solidFill>
                  <a:schemeClr val="tx1">
                    <a:lumMod val="85000"/>
                    <a:lumOff val="15000"/>
                  </a:schemeClr>
                </a:solidFill>
              </a:rPr>
              <a:t>In this, income is first classified under each of the above types.</a:t>
            </a:r>
          </a:p>
          <a:p>
            <a:pPr>
              <a:buFont typeface="Arial" pitchFamily="34" charset="0"/>
              <a:buChar char="•"/>
            </a:pPr>
            <a:r>
              <a:rPr lang="en-US" sz="2600" b="1" dirty="0" smtClean="0">
                <a:solidFill>
                  <a:schemeClr val="tx1">
                    <a:lumMod val="85000"/>
                    <a:lumOff val="15000"/>
                  </a:schemeClr>
                </a:solidFill>
              </a:rPr>
              <a:t> Totalling : </a:t>
            </a:r>
            <a:r>
              <a:rPr lang="en-US" sz="2600" dirty="0" smtClean="0">
                <a:solidFill>
                  <a:schemeClr val="tx1">
                    <a:lumMod val="85000"/>
                    <a:lumOff val="15000"/>
                  </a:schemeClr>
                </a:solidFill>
              </a:rPr>
              <a:t>Income of every head is totalled which is known as gross total income.</a:t>
            </a:r>
          </a:p>
          <a:p>
            <a:pPr>
              <a:buFont typeface="Arial" pitchFamily="34" charset="0"/>
              <a:buChar char="•"/>
            </a:pPr>
            <a:r>
              <a:rPr lang="en-US" sz="2600" b="1" dirty="0" smtClean="0">
                <a:solidFill>
                  <a:schemeClr val="tx1">
                    <a:lumMod val="85000"/>
                    <a:lumOff val="15000"/>
                  </a:schemeClr>
                </a:solidFill>
              </a:rPr>
              <a:t> Deductions : </a:t>
            </a:r>
            <a:r>
              <a:rPr lang="en-US" sz="2600" dirty="0" smtClean="0">
                <a:solidFill>
                  <a:schemeClr val="tx1">
                    <a:lumMod val="85000"/>
                    <a:lumOff val="15000"/>
                  </a:schemeClr>
                </a:solidFill>
              </a:rPr>
              <a:t>The</a:t>
            </a:r>
            <a:r>
              <a:rPr lang="en-US" sz="2600" b="1" dirty="0" smtClean="0">
                <a:solidFill>
                  <a:schemeClr val="tx1">
                    <a:lumMod val="85000"/>
                    <a:lumOff val="15000"/>
                  </a:schemeClr>
                </a:solidFill>
              </a:rPr>
              <a:t> </a:t>
            </a:r>
            <a:r>
              <a:rPr lang="en-US" sz="2600" dirty="0" smtClean="0">
                <a:solidFill>
                  <a:schemeClr val="tx1">
                    <a:lumMod val="85000"/>
                    <a:lumOff val="15000"/>
                  </a:schemeClr>
                </a:solidFill>
              </a:rPr>
              <a:t>balance which is left after providing the deductions is known as total income.</a:t>
            </a:r>
          </a:p>
          <a:p>
            <a:pPr>
              <a:buFont typeface="Arial" pitchFamily="34" charset="0"/>
              <a:buChar char="•"/>
            </a:pPr>
            <a:r>
              <a:rPr lang="en-US" sz="2600" b="1" dirty="0" smtClean="0">
                <a:solidFill>
                  <a:schemeClr val="tx1">
                    <a:lumMod val="85000"/>
                    <a:lumOff val="15000"/>
                  </a:schemeClr>
                </a:solidFill>
              </a:rPr>
              <a:t> Provisions for tax : </a:t>
            </a:r>
            <a:r>
              <a:rPr lang="en-US" sz="2600" dirty="0" smtClean="0">
                <a:solidFill>
                  <a:schemeClr val="tx1">
                    <a:lumMod val="85000"/>
                    <a:lumOff val="15000"/>
                  </a:schemeClr>
                </a:solidFill>
              </a:rPr>
              <a:t>Gross amount of income tax payable is then calculated on this total income according to the rates prescribed by finance act.</a:t>
            </a:r>
            <a:endParaRPr lang="en-US" sz="2600" b="1" dirty="0">
              <a:solidFill>
                <a:schemeClr val="tx1">
                  <a:lumMod val="85000"/>
                  <a:lumOff val="1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tang" pitchFamily="18" charset="-127"/>
                <a:ea typeface="Batang" pitchFamily="18" charset="-127"/>
              </a:rPr>
              <a:t>SALES TAX</a:t>
            </a:r>
            <a:endParaRPr lang="en-US" b="1" dirty="0">
              <a:latin typeface="Batang" pitchFamily="18" charset="-127"/>
              <a:ea typeface="Batang" pitchFamily="18" charset="-127"/>
            </a:endParaRPr>
          </a:p>
        </p:txBody>
      </p:sp>
      <p:sp>
        <p:nvSpPr>
          <p:cNvPr id="3" name="Content Placeholder 2"/>
          <p:cNvSpPr>
            <a:spLocks noGrp="1"/>
          </p:cNvSpPr>
          <p:nvPr>
            <p:ph type="body" idx="1"/>
          </p:nvPr>
        </p:nvSpPr>
        <p:spPr>
          <a:xfrm>
            <a:off x="762000" y="3048000"/>
            <a:ext cx="7772400" cy="1338262"/>
          </a:xfrm>
        </p:spPr>
        <p:txBody>
          <a:bodyPr>
            <a:normAutofit/>
          </a:bodyPr>
          <a:lstStyle/>
          <a:p>
            <a:pPr>
              <a:buNone/>
            </a:pPr>
            <a:r>
              <a:rPr lang="en-US" sz="2600" dirty="0" smtClean="0">
                <a:solidFill>
                  <a:schemeClr val="tx1">
                    <a:lumMod val="85000"/>
                    <a:lumOff val="15000"/>
                  </a:schemeClr>
                </a:solidFill>
              </a:rPr>
              <a:t>    It is an indirect tax imposed on sale of goods or services.</a:t>
            </a:r>
            <a:endParaRPr lang="en-US" sz="2600" dirty="0">
              <a:solidFill>
                <a:schemeClr val="tx1">
                  <a:lumMod val="85000"/>
                  <a:lumOff val="15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246</TotalTime>
  <Words>1303</Words>
  <Application>Microsoft Office PowerPoint</Application>
  <PresentationFormat>On-screen Show (4:3)</PresentationFormat>
  <Paragraphs>104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ELECTRICAL ENGINEERING</vt:lpstr>
      <vt:lpstr>INTRODUCTION TO TAXATION</vt:lpstr>
      <vt:lpstr>PRINCIPLES OF TAXATION</vt:lpstr>
      <vt:lpstr>PURPOSE OF TAXATION</vt:lpstr>
      <vt:lpstr>TYPES OF TAXES</vt:lpstr>
      <vt:lpstr>INCOME TAX</vt:lpstr>
      <vt:lpstr>FEATURES OF INCOME TAX</vt:lpstr>
      <vt:lpstr>PROCESS OF COMPUTATION OF TAX</vt:lpstr>
      <vt:lpstr>SALES TAX</vt:lpstr>
      <vt:lpstr>CENTRAL SALES TAX ACT (1956)</vt:lpstr>
      <vt:lpstr>Slide 11</vt:lpstr>
      <vt:lpstr>OBJECTIVES OF CENTRAL SALES TAX ACT</vt:lpstr>
      <vt:lpstr>Slide 13</vt:lpstr>
      <vt:lpstr>EXCISE DUTY</vt:lpstr>
      <vt:lpstr>SCOPE OF EXCISE DUTY </vt:lpstr>
      <vt:lpstr>TYPES OF EXCISE DUTY</vt:lpstr>
      <vt:lpstr>MERITS OF EXCISE DUTY</vt:lpstr>
      <vt:lpstr>DEMERITS OF EXCISE DUTY</vt:lpstr>
      <vt:lpstr>CUSTOM DUTY</vt:lpstr>
      <vt:lpstr>VALUE ADDED TAX (VAT)</vt:lpstr>
      <vt:lpstr>ADVANTAGES OF VAT</vt:lpstr>
      <vt:lpstr>DISADVANTAGES OF VAT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ENGINEERING</dc:title>
  <dc:creator>DELL</dc:creator>
  <cp:lastModifiedBy>SONY</cp:lastModifiedBy>
  <cp:revision>82</cp:revision>
  <dcterms:created xsi:type="dcterms:W3CDTF">2018-04-12T14:33:41Z</dcterms:created>
  <dcterms:modified xsi:type="dcterms:W3CDTF">2018-04-20T09:44:32Z</dcterms:modified>
</cp:coreProperties>
</file>